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56" r:id="rId2"/>
    <p:sldId id="257" r:id="rId3"/>
    <p:sldId id="266" r:id="rId4"/>
    <p:sldId id="260" r:id="rId5"/>
    <p:sldId id="261" r:id="rId6"/>
    <p:sldId id="267" r:id="rId7"/>
    <p:sldId id="264" r:id="rId8"/>
  </p:sldIdLst>
  <p:sldSz cx="68580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Sekulić" initials="MS" lastIdx="1" clrIdx="0">
    <p:extLst>
      <p:ext uri="{19B8F6BF-5375-455C-9EA6-DF929625EA0E}">
        <p15:presenceInfo xmlns:p15="http://schemas.microsoft.com/office/powerpoint/2012/main" userId="Marina Sekul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85146" autoAdjust="0"/>
  </p:normalViewPr>
  <p:slideViewPr>
    <p:cSldViewPr snapToGrid="0">
      <p:cViewPr varScale="1">
        <p:scale>
          <a:sx n="129" d="100"/>
          <a:sy n="129" d="100"/>
        </p:scale>
        <p:origin x="19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E7D05-C9AA-4125-9C04-3B0E35541EB9}" type="datetimeFigureOut">
              <a:rPr lang="hr-HR" smtClean="0"/>
              <a:t>12.2.2025.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2F932-ADB5-42F6-BCBB-74118007AC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9322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12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2F932-ADB5-42F6-BCBB-74118007ACAD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9710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2F932-ADB5-42F6-BCBB-74118007ACAD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882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12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2F932-ADB5-42F6-BCBB-74118007ACAD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4976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1800" dirty="0">
              <a:effectLst/>
              <a:latin typeface="Aptos" panose="020B0004020202020204" pitchFamily="34" charset="0"/>
              <a:ea typeface="Tahoma" panose="020B0604030504040204" pitchFamily="34" charset="0"/>
              <a:cs typeface="Aptos" panose="020B0004020202020204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2F932-ADB5-42F6-BCBB-74118007ACAD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0827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2F932-ADB5-42F6-BCBB-74118007ACAD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90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1BD3-54C1-471A-AF2A-4CBACEDD8B44}" type="datetimeFigureOut">
              <a:rPr lang="hr-HR" smtClean="0"/>
              <a:t>12.2.2025.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4D87-3ABA-43CE-A1D7-44E27DF565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9242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1BD3-54C1-471A-AF2A-4CBACEDD8B44}" type="datetimeFigureOut">
              <a:rPr lang="hr-HR" smtClean="0"/>
              <a:t>12.2.2025.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4D87-3ABA-43CE-A1D7-44E27DF565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317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1BD3-54C1-471A-AF2A-4CBACEDD8B44}" type="datetimeFigureOut">
              <a:rPr lang="hr-HR" smtClean="0"/>
              <a:t>12.2.2025.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4D87-3ABA-43CE-A1D7-44E27DF565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744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1BD3-54C1-471A-AF2A-4CBACEDD8B44}" type="datetimeFigureOut">
              <a:rPr lang="hr-HR" smtClean="0"/>
              <a:t>12.2.2025.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4D87-3ABA-43CE-A1D7-44E27DF565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5153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1BD3-54C1-471A-AF2A-4CBACEDD8B44}" type="datetimeFigureOut">
              <a:rPr lang="hr-HR" smtClean="0"/>
              <a:t>12.2.2025.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4D87-3ABA-43CE-A1D7-44E27DF565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0908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1BD3-54C1-471A-AF2A-4CBACEDD8B44}" type="datetimeFigureOut">
              <a:rPr lang="hr-HR" smtClean="0"/>
              <a:t>12.2.2025.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4D87-3ABA-43CE-A1D7-44E27DF565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361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1BD3-54C1-471A-AF2A-4CBACEDD8B44}" type="datetimeFigureOut">
              <a:rPr lang="hr-HR" smtClean="0"/>
              <a:t>12.2.2025.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4D87-3ABA-43CE-A1D7-44E27DF565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7853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1BD3-54C1-471A-AF2A-4CBACEDD8B44}" type="datetimeFigureOut">
              <a:rPr lang="hr-HR" smtClean="0"/>
              <a:t>12.2.2025.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4D87-3ABA-43CE-A1D7-44E27DF565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213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1BD3-54C1-471A-AF2A-4CBACEDD8B44}" type="datetimeFigureOut">
              <a:rPr lang="hr-HR" smtClean="0"/>
              <a:t>12.2.2025.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4D87-3ABA-43CE-A1D7-44E27DF565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3109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1BD3-54C1-471A-AF2A-4CBACEDD8B44}" type="datetimeFigureOut">
              <a:rPr lang="hr-HR" smtClean="0"/>
              <a:t>12.2.2025.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4D87-3ABA-43CE-A1D7-44E27DF565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435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1BD3-54C1-471A-AF2A-4CBACEDD8B44}" type="datetimeFigureOut">
              <a:rPr lang="hr-HR" smtClean="0"/>
              <a:t>12.2.2025.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4D87-3ABA-43CE-A1D7-44E27DF565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091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51BD3-54C1-471A-AF2A-4CBACEDD8B44}" type="datetimeFigureOut">
              <a:rPr lang="hr-HR" smtClean="0"/>
              <a:t>12.2.2025.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64D87-3ABA-43CE-A1D7-44E27DF565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810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ka 21">
            <a:extLst>
              <a:ext uri="{FF2B5EF4-FFF2-40B4-BE49-F238E27FC236}">
                <a16:creationId xmlns:a16="http://schemas.microsoft.com/office/drawing/2014/main" id="{C9C8F502-8E48-DE99-2FC5-50818DB17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67688" cy="5143500"/>
          </a:xfrm>
          <a:prstGeom prst="rect">
            <a:avLst/>
          </a:prstGeom>
        </p:spPr>
      </p:pic>
      <p:sp>
        <p:nvSpPr>
          <p:cNvPr id="6" name="Naslov 5">
            <a:extLst>
              <a:ext uri="{FF2B5EF4-FFF2-40B4-BE49-F238E27FC236}">
                <a16:creationId xmlns:a16="http://schemas.microsoft.com/office/drawing/2014/main" id="{2A419835-47CC-1AE0-9FD5-BA09906DE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310" y="558594"/>
            <a:ext cx="4825380" cy="883597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anose="02020502040506020403" pitchFamily="18" charset="0"/>
              </a:rPr>
              <a:t>VUKOVAR 2024.</a:t>
            </a:r>
            <a:b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anose="02020502040506020403" pitchFamily="18" charset="0"/>
              </a:rPr>
            </a:br>
            <a:r>
              <a:rPr lang="hr-HR" b="1" dirty="0">
                <a:solidFill>
                  <a:schemeClr val="bg1"/>
                </a:solidFill>
                <a:latin typeface="Arno Pro" panose="02020502040506020403" pitchFamily="18" charset="0"/>
              </a:rPr>
              <a:t>Turistički pokazatelji</a:t>
            </a:r>
          </a:p>
        </p:txBody>
      </p:sp>
    </p:spTree>
    <p:extLst>
      <p:ext uri="{BB962C8B-B14F-4D97-AF65-F5344CB8AC3E}">
        <p14:creationId xmlns:p14="http://schemas.microsoft.com/office/powerpoint/2010/main" val="3707924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sadržaja 8">
            <a:extLst>
              <a:ext uri="{FF2B5EF4-FFF2-40B4-BE49-F238E27FC236}">
                <a16:creationId xmlns:a16="http://schemas.microsoft.com/office/drawing/2014/main" id="{D230C4FB-2016-F4CC-B120-4F1C91A6B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7" y="3962401"/>
            <a:ext cx="5915025" cy="863600"/>
          </a:xfrm>
        </p:spPr>
        <p:txBody>
          <a:bodyPr>
            <a:noAutofit/>
          </a:bodyPr>
          <a:lstStyle/>
          <a:p>
            <a:r>
              <a:rPr lang="hr-HR" sz="1400" b="1" dirty="0">
                <a:latin typeface="Arno Pro" panose="02020502040506020403" pitchFamily="18" charset="0"/>
              </a:rPr>
              <a:t>2023.			2024.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r-HR" sz="1400" dirty="0">
                <a:latin typeface="Arno Pro" panose="02020502040506020403" pitchFamily="18" charset="0"/>
              </a:rPr>
              <a:t>Dolasci:	55 924		Dolasci:   52 996	 </a:t>
            </a:r>
            <a:r>
              <a:rPr lang="hr-H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anose="02020502040506020403" pitchFamily="18" charset="0"/>
              </a:rPr>
              <a:t>	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r-HR" sz="1400" dirty="0">
                <a:latin typeface="Arno Pro" panose="02020502040506020403" pitchFamily="18" charset="0"/>
              </a:rPr>
              <a:t>Noćenja:	87 863		Noćenja: 86 794</a:t>
            </a:r>
            <a:endParaRPr lang="hr-HR" sz="1400" dirty="0"/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hr-HR" sz="1400" dirty="0"/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F259F458-CC81-B8CE-3C66-D8F56C71B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09" y="1006558"/>
            <a:ext cx="5480779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99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2945E0-D811-F1A6-812E-752AE384B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sadržaja 8">
            <a:extLst>
              <a:ext uri="{FF2B5EF4-FFF2-40B4-BE49-F238E27FC236}">
                <a16:creationId xmlns:a16="http://schemas.microsoft.com/office/drawing/2014/main" id="{079843B8-101F-2CFE-87E3-1FEA70791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7" y="3962401"/>
            <a:ext cx="5915025" cy="863600"/>
          </a:xfrm>
        </p:spPr>
        <p:txBody>
          <a:bodyPr>
            <a:noAutofit/>
          </a:bodyPr>
          <a:lstStyle/>
          <a:p>
            <a:r>
              <a:rPr lang="hr-HR" sz="1400" b="1" dirty="0">
                <a:latin typeface="Arno Pro" panose="02020502040506020403" pitchFamily="18" charset="0"/>
              </a:rPr>
              <a:t>2023.			2024.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r-HR" sz="1400" dirty="0">
                <a:latin typeface="Arno Pro" panose="02020502040506020403" pitchFamily="18" charset="0"/>
              </a:rPr>
              <a:t>Dolasci:	18 264		Dolasci:   18 431	         </a:t>
            </a:r>
            <a:r>
              <a:rPr lang="hr-H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anose="02020502040506020403" pitchFamily="18" charset="0"/>
              </a:rPr>
              <a:t>Dolasci:  	+0,91%</a:t>
            </a:r>
            <a:endParaRPr lang="hr-HR" sz="1400" dirty="0">
              <a:latin typeface="Arno Pro" panose="02020502040506020403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r-HR" sz="1400" dirty="0">
                <a:latin typeface="Arno Pro" panose="02020502040506020403" pitchFamily="18" charset="0"/>
              </a:rPr>
              <a:t>Noćenja:	38 460		Noćenja: 42 001                 </a:t>
            </a:r>
            <a:r>
              <a:rPr lang="hr-H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anose="02020502040506020403" pitchFamily="18" charset="0"/>
              </a:rPr>
              <a:t>Noćenja:	+9,21%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hr-HR" sz="1400" dirty="0"/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hr-HR" sz="14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75821B6-F991-1084-A33A-E8806DAFF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6335" y="1144407"/>
            <a:ext cx="4145327" cy="272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13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9D4B8CB-14C6-938F-5984-C1037743B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130" y="1029330"/>
            <a:ext cx="5319360" cy="348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76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EF7E9ECA-F2D1-7BF1-9BD6-010773912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78278" y="1114474"/>
            <a:ext cx="5101444" cy="323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52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0A0F84-AA8F-E96E-770F-9F0AA5794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8D87D4-8D7A-184B-92D2-D941CF165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747830"/>
            <a:ext cx="5915025" cy="993775"/>
          </a:xfrm>
        </p:spPr>
        <p:txBody>
          <a:bodyPr>
            <a:normAutofit/>
          </a:bodyPr>
          <a:lstStyle/>
          <a:p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anose="02020502040506020403" pitchFamily="18" charset="0"/>
              </a:rPr>
              <a:t>Financijski pokazatelji 2024.</a:t>
            </a:r>
          </a:p>
        </p:txBody>
      </p:sp>
      <p:sp>
        <p:nvSpPr>
          <p:cNvPr id="6" name="Rezervirano mjesto teksta 2">
            <a:extLst>
              <a:ext uri="{FF2B5EF4-FFF2-40B4-BE49-F238E27FC236}">
                <a16:creationId xmlns:a16="http://schemas.microsoft.com/office/drawing/2014/main" id="{D065539B-B29D-CF74-B1D5-0DC54E1873D3}"/>
              </a:ext>
            </a:extLst>
          </p:cNvPr>
          <p:cNvSpPr txBox="1">
            <a:spLocks/>
          </p:cNvSpPr>
          <p:nvPr/>
        </p:nvSpPr>
        <p:spPr>
          <a:xfrm>
            <a:off x="330935" y="1561172"/>
            <a:ext cx="5915025" cy="11251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/>
          </a:p>
          <a:p>
            <a:r>
              <a:rPr lang="hr-HR" sz="6200" b="0" dirty="0">
                <a:latin typeface="Arno Pro" panose="02020502040506020403" pitchFamily="18" charset="0"/>
              </a:rPr>
              <a:t>U djelatnostima pružanja usluge smještaja i usluživanja hrane i pića prema NKD klasifikaciji</a:t>
            </a:r>
          </a:p>
          <a:p>
            <a:endParaRPr lang="hr-HR" sz="2600" b="0" dirty="0">
              <a:latin typeface="Arno Pro" panose="020205020405060204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5600" b="0" dirty="0">
                <a:latin typeface="Arno Pro" panose="02020502040506020403" pitchFamily="18" charset="0"/>
              </a:rPr>
              <a:t>ostvaren je promet u iznosu od više do </a:t>
            </a:r>
            <a:r>
              <a:rPr lang="hr-HR" sz="5600" dirty="0">
                <a:latin typeface="Arno Pro" panose="02020502040506020403" pitchFamily="18" charset="0"/>
              </a:rPr>
              <a:t>11,7 </a:t>
            </a:r>
            <a:r>
              <a:rPr lang="hr-HR" sz="5600" dirty="0" err="1">
                <a:latin typeface="Arno Pro" panose="02020502040506020403" pitchFamily="18" charset="0"/>
              </a:rPr>
              <a:t>mil</a:t>
            </a:r>
            <a:r>
              <a:rPr lang="hr-HR" sz="5600" dirty="0">
                <a:latin typeface="Arno Pro" panose="02020502040506020403" pitchFamily="18" charset="0"/>
              </a:rPr>
              <a:t> eura</a:t>
            </a:r>
            <a:r>
              <a:rPr lang="hr-HR" sz="5600" b="0" dirty="0">
                <a:latin typeface="Arno Pro" panose="02020502040506020403" pitchFamily="18" charset="0"/>
              </a:rPr>
              <a:t>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5600" dirty="0">
                <a:latin typeface="Arno Pro" panose="02020502040506020403" pitchFamily="18" charset="0"/>
              </a:rPr>
              <a:t>povećanje od gotovo 20% </a:t>
            </a:r>
            <a:r>
              <a:rPr lang="hr-HR" sz="5600" b="0" dirty="0">
                <a:latin typeface="Arno Pro" panose="02020502040506020403" pitchFamily="18" charset="0"/>
              </a:rPr>
              <a:t>u odnosu na 2023. godinu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AE750086-2C5C-E038-C39A-8F20F70948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3002766"/>
            <a:ext cx="2813387" cy="1875591"/>
          </a:xfrm>
          <a:prstGeom prst="rect">
            <a:avLst/>
          </a:prstGeom>
        </p:spPr>
      </p:pic>
      <p:sp>
        <p:nvSpPr>
          <p:cNvPr id="12" name="Rezervirano mjesto podnožja 11">
            <a:extLst>
              <a:ext uri="{FF2B5EF4-FFF2-40B4-BE49-F238E27FC236}">
                <a16:creationId xmlns:a16="http://schemas.microsoft.com/office/drawing/2014/main" id="{A72E45E2-3D49-1A42-DF72-07E0C757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376" y="4869656"/>
            <a:ext cx="2314575" cy="273844"/>
          </a:xfrm>
        </p:spPr>
        <p:txBody>
          <a:bodyPr/>
          <a:lstStyle/>
          <a:p>
            <a:r>
              <a:rPr lang="hr-HR" dirty="0"/>
              <a:t>*prema podacima Porezne uprave</a:t>
            </a: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EA594806-5FC4-D31E-9C27-1BC411FD5D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787872"/>
            <a:ext cx="3121152" cy="208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24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42D608D0-71D7-27F4-7D1E-221AEB763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46" y="1514308"/>
            <a:ext cx="1304111" cy="85779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60EB1DA-5006-7F94-0FD9-8307D4937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46" y="2822203"/>
            <a:ext cx="1339333" cy="85106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2505A43E-BA5A-05A5-6092-FA86F8F09D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896" y="293119"/>
            <a:ext cx="1201989" cy="901492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9DE556AF-B766-71FD-A9F8-0577538921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131" y="3892084"/>
            <a:ext cx="970409" cy="97040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7E2EEB7-C63A-46A3-EF0D-E7C4BA2D4D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" y="0"/>
            <a:ext cx="3426760" cy="5143500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FAA08492-9D72-C28E-8EAF-C5B3527E001B}"/>
              </a:ext>
            </a:extLst>
          </p:cNvPr>
          <p:cNvSpPr txBox="1"/>
          <p:nvPr/>
        </p:nvSpPr>
        <p:spPr>
          <a:xfrm>
            <a:off x="3645219" y="862361"/>
            <a:ext cx="15746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Arno Pro" panose="02020502040506020403" pitchFamily="18" charset="0"/>
              </a:rPr>
              <a:t>Zahvaljujemo na praćenju razvoja turizma i doprinosu promociji turističkog uspjeha Vukovara!</a:t>
            </a:r>
          </a:p>
        </p:txBody>
      </p:sp>
    </p:spTree>
    <p:extLst>
      <p:ext uri="{BB962C8B-B14F-4D97-AF65-F5344CB8AC3E}">
        <p14:creationId xmlns:p14="http://schemas.microsoft.com/office/powerpoint/2010/main" val="3690470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842</TotalTime>
  <Words>143</Words>
  <Application>Microsoft Office PowerPoint</Application>
  <PresentationFormat>Prilagođeno</PresentationFormat>
  <Paragraphs>21</Paragraphs>
  <Slides>7</Slides>
  <Notes>5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3" baseType="lpstr">
      <vt:lpstr>Aptos</vt:lpstr>
      <vt:lpstr>Arial</vt:lpstr>
      <vt:lpstr>Arno Pro</vt:lpstr>
      <vt:lpstr>Calibri</vt:lpstr>
      <vt:lpstr>Calibri Light</vt:lpstr>
      <vt:lpstr>Office Theme</vt:lpstr>
      <vt:lpstr>VUKOVAR 2024. Turistički pokazatelji</vt:lpstr>
      <vt:lpstr>PowerPoint prezentacija</vt:lpstr>
      <vt:lpstr>PowerPoint prezentacija</vt:lpstr>
      <vt:lpstr>PowerPoint prezentacija</vt:lpstr>
      <vt:lpstr>PowerPoint prezentacija</vt:lpstr>
      <vt:lpstr>Financijski pokazatelji 2024.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Marina Sekulić</cp:lastModifiedBy>
  <cp:revision>23</cp:revision>
  <dcterms:created xsi:type="dcterms:W3CDTF">2020-02-10T10:13:28Z</dcterms:created>
  <dcterms:modified xsi:type="dcterms:W3CDTF">2025-02-12T09:47:31Z</dcterms:modified>
</cp:coreProperties>
</file>